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notesMasterIdLst>
    <p:notesMasterId r:id="rId46"/>
  </p:notesMasterIdLst>
  <p:sldIdLst>
    <p:sldId id="256" r:id="rId2"/>
    <p:sldId id="291" r:id="rId3"/>
    <p:sldId id="290" r:id="rId4"/>
    <p:sldId id="289" r:id="rId5"/>
    <p:sldId id="286" r:id="rId6"/>
    <p:sldId id="257" r:id="rId7"/>
    <p:sldId id="281" r:id="rId8"/>
    <p:sldId id="295" r:id="rId9"/>
    <p:sldId id="282" r:id="rId10"/>
    <p:sldId id="301" r:id="rId11"/>
    <p:sldId id="283" r:id="rId12"/>
    <p:sldId id="287" r:id="rId13"/>
    <p:sldId id="284" r:id="rId14"/>
    <p:sldId id="288" r:id="rId15"/>
    <p:sldId id="273" r:id="rId16"/>
    <p:sldId id="272" r:id="rId17"/>
    <p:sldId id="264" r:id="rId18"/>
    <p:sldId id="274" r:id="rId19"/>
    <p:sldId id="263" r:id="rId20"/>
    <p:sldId id="268" r:id="rId21"/>
    <p:sldId id="277" r:id="rId22"/>
    <p:sldId id="266" r:id="rId23"/>
    <p:sldId id="311" r:id="rId24"/>
    <p:sldId id="269" r:id="rId25"/>
    <p:sldId id="296" r:id="rId26"/>
    <p:sldId id="299" r:id="rId27"/>
    <p:sldId id="300" r:id="rId28"/>
    <p:sldId id="310" r:id="rId29"/>
    <p:sldId id="302" r:id="rId30"/>
    <p:sldId id="315" r:id="rId31"/>
    <p:sldId id="314" r:id="rId32"/>
    <p:sldId id="305" r:id="rId33"/>
    <p:sldId id="306" r:id="rId34"/>
    <p:sldId id="313" r:id="rId35"/>
    <p:sldId id="308" r:id="rId36"/>
    <p:sldId id="278" r:id="rId37"/>
    <p:sldId id="280" r:id="rId38"/>
    <p:sldId id="279" r:id="rId39"/>
    <p:sldId id="294" r:id="rId40"/>
    <p:sldId id="304" r:id="rId41"/>
    <p:sldId id="285" r:id="rId42"/>
    <p:sldId id="309" r:id="rId43"/>
    <p:sldId id="312" r:id="rId44"/>
    <p:sldId id="292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05E1B-65B7-4428-8761-097BA3F63CC9}" type="datetimeFigureOut">
              <a:rPr lang="en-US"/>
              <a:t>2/10/2017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23805-2141-4A38-89A2-8436C20199A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26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19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73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90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Add in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57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00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86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22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92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76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44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61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52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42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07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82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50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7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02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512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39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7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99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8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25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60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88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07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14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Sponsor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39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23805-2141-4A38-89A2-8436C20199A3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9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8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x-none"/>
              <a:t>Solar </a:t>
            </a:r>
            <a:r>
              <a:rPr lang="en-US"/>
              <a:t>B</a:t>
            </a:r>
            <a:r>
              <a:rPr lang="x-none"/>
              <a:t>ike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/>
            <a:r>
              <a:rPr lang="x-none"/>
              <a:t>Group 26</a:t>
            </a:r>
          </a:p>
          <a:p>
            <a:pPr algn="ctr"/>
            <a:r>
              <a:rPr lang="x-none"/>
              <a:t>Austin </a:t>
            </a:r>
            <a:r>
              <a:rPr lang="en-US"/>
              <a:t>M</a:t>
            </a:r>
            <a:r>
              <a:rPr lang="x-none"/>
              <a:t>artratt - EE</a:t>
            </a:r>
          </a:p>
          <a:p>
            <a:pPr algn="ctr"/>
            <a:r>
              <a:rPr lang="x-none"/>
              <a:t>Jared </a:t>
            </a:r>
            <a:r>
              <a:rPr lang="en-US"/>
              <a:t>F</a:t>
            </a:r>
            <a:r>
              <a:rPr lang="x-none"/>
              <a:t>aulkner - EE</a:t>
            </a:r>
          </a:p>
          <a:p>
            <a:pPr algn="ctr"/>
            <a:r>
              <a:rPr lang="x-none"/>
              <a:t>Robert Dumont - EE</a:t>
            </a:r>
          </a:p>
        </p:txBody>
      </p:sp>
    </p:spTree>
    <p:extLst>
      <p:ext uri="{BB962C8B-B14F-4D97-AF65-F5344CB8AC3E}">
        <p14:creationId xmlns:p14="http://schemas.microsoft.com/office/powerpoint/2010/main" val="3856144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12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69000"/>
                </a:schemeClr>
              </a:gs>
            </a:gsLst>
            <a:lin ang="2520000" scaled="0"/>
          </a:gradFill>
          <a:ln>
            <a:noFill/>
          </a:ln>
          <a:effectLst/>
        </p:spPr>
      </p:sp>
      <p:pic>
        <p:nvPicPr>
          <p:cNvPr id="20" name="Picture 19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22" name="Picture 21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Picture 28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6" name="Picture Placeholder 5" descr="20170208_184155.jpg"/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/>
          <a:stretch/>
        </p:blipFill>
        <p:spPr>
          <a:xfrm>
            <a:off x="5276090" y="748798"/>
            <a:ext cx="6269479" cy="536040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  <a:latin typeface="Trebuchet MS"/>
              </a:rPr>
              <a:t>Battery - Solar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3656289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  <a:latin typeface="Trebuchet MS"/>
              </a:rPr>
              <a:t> Sealed lead-acid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  <a:latin typeface="Trebuchet MS"/>
              </a:rPr>
              <a:t> 12V - 1.4Ah</a:t>
            </a:r>
            <a:endParaRPr lang="en-US" sz="2000">
              <a:latin typeface="Trebuchet MS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 Model #: SP12-1.2 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000"/>
              <a:t>Manufacturer: </a:t>
            </a:r>
            <a:r>
              <a:rPr lang="en-US" sz="2000" err="1"/>
              <a:t>SigmasTek</a:t>
            </a:r>
            <a:r>
              <a:rPr lang="en-US" sz="20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39655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Charge Regulator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/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output voltage must remain constant –13.7V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output current must remain constant - 100mA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Overcharge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Adjustable output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333" y="2447925"/>
            <a:ext cx="6495951" cy="3700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5832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FFFF"/>
                </a:solidFill>
                <a:latin typeface="Trebuchet MS"/>
              </a:rPr>
              <a:t>Component Selection – Charge Regulator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817252848"/>
              </p:ext>
            </p:extLst>
          </p:nvPr>
        </p:nvGraphicFramePr>
        <p:xfrm>
          <a:off x="1866900" y="2247900"/>
          <a:ext cx="8509179" cy="4235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564">
                  <a:extLst>
                    <a:ext uri="{9D8B030D-6E8A-4147-A177-3AD203B41FA5}">
                      <a16:colId xmlns:a16="http://schemas.microsoft.com/office/drawing/2014/main" val="1830771831"/>
                    </a:ext>
                  </a:extLst>
                </a:gridCol>
                <a:gridCol w="3487229">
                  <a:extLst>
                    <a:ext uri="{9D8B030D-6E8A-4147-A177-3AD203B41FA5}">
                      <a16:colId xmlns:a16="http://schemas.microsoft.com/office/drawing/2014/main" val="1358755012"/>
                    </a:ext>
                  </a:extLst>
                </a:gridCol>
                <a:gridCol w="3538386">
                  <a:extLst>
                    <a:ext uri="{9D8B030D-6E8A-4147-A177-3AD203B41FA5}">
                      <a16:colId xmlns:a16="http://schemas.microsoft.com/office/drawing/2014/main" val="986228261"/>
                    </a:ext>
                  </a:extLst>
                </a:gridCol>
              </a:tblGrid>
              <a:tr h="279463">
                <a:tc>
                  <a:txBody>
                    <a:bodyPr/>
                    <a:lstStyle/>
                    <a:p>
                      <a:pPr algn="ctr"/>
                      <a:endParaRPr lang="en-US" b="1" u="none" strike="noStrike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>
                          <a:effectLst/>
                        </a:rPr>
                        <a:t>BQ24450</a:t>
                      </a:r>
                      <a:endParaRPr lang="en-US" b="1" u="none" strike="noStrike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>
                          <a:effectLst/>
                        </a:rPr>
                        <a:t>LM317*</a:t>
                      </a:r>
                      <a:endParaRPr lang="en-US" b="1" u="none" strike="noStrike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8736940"/>
                  </a:ext>
                </a:extLst>
              </a:tr>
              <a:tr h="3929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Cost</a:t>
                      </a:r>
                      <a:endParaRPr lang="en-US" b="1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$6.76​</a:t>
                      </a:r>
                      <a:endParaRPr lang="en-US" b="0" u="none" strike="noStrike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$1.62​</a:t>
                      </a:r>
                      <a:endParaRPr lang="en-US" b="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00239"/>
                  </a:ext>
                </a:extLst>
              </a:tr>
              <a:tr h="6375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Manufacturer</a:t>
                      </a:r>
                      <a:endParaRPr lang="en-US" b="1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Texas Instruments​</a:t>
                      </a:r>
                      <a:endParaRPr lang="en-US" b="0" u="none" strike="noStrike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Texas Instruments​</a:t>
                      </a:r>
                      <a:endParaRPr lang="en-US" b="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8134232"/>
                  </a:ext>
                </a:extLst>
              </a:tr>
              <a:tr h="7597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Uses</a:t>
                      </a:r>
                      <a:endParaRPr lang="en-US" b="1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Battery charging​</a:t>
                      </a:r>
                      <a:endParaRPr lang="en-US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Voltage and current regulation​ </a:t>
                      </a:r>
                      <a:endParaRPr lang="en-US" b="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Battery charging​</a:t>
                      </a:r>
                      <a:endParaRPr lang="en-US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Voltage and current regulation​</a:t>
                      </a:r>
                      <a:endParaRPr lang="en-US" b="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6485758"/>
                  </a:ext>
                </a:extLst>
              </a:tr>
              <a:tr h="1144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Pros</a:t>
                      </a:r>
                      <a:endParaRPr lang="en-US" b="1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Little external modifications​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Constant voltage and current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Temperature reference​</a:t>
                      </a:r>
                      <a:endParaRPr lang="en-US" b="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Constant voltage and current​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Can be expanded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Used in many other applications</a:t>
                      </a:r>
                      <a:endParaRPr lang="en-US" b="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3711286"/>
                  </a:ext>
                </a:extLst>
              </a:tr>
              <a:tr h="969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Cons</a:t>
                      </a:r>
                      <a:endParaRPr lang="en-US" b="1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Price</a:t>
                      </a:r>
                      <a:endParaRPr lang="en-US" b="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u="none" strike="noStrike">
                          <a:effectLst/>
                        </a:rPr>
                        <a:t>Setup and features</a:t>
                      </a:r>
                      <a:endParaRPr lang="en-US" b="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31567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931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Voltage Regulator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Trebuchet MS"/>
              </a:rPr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Trebuchet MS"/>
              </a:rPr>
              <a:t>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Output voltage must stay constant with varying input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 the case a USB is added to the design, must output at least 2A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5" name="Picture 4" descr="switching volt reg schemat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295" y="3228975"/>
            <a:ext cx="7324626" cy="2173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4342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Component Selection – Voltage Regulator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1009314130"/>
              </p:ext>
            </p:extLst>
          </p:nvPr>
        </p:nvGraphicFramePr>
        <p:xfrm>
          <a:off x="791286" y="2152650"/>
          <a:ext cx="10667995" cy="4513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1223">
                  <a:extLst>
                    <a:ext uri="{9D8B030D-6E8A-4147-A177-3AD203B41FA5}">
                      <a16:colId xmlns:a16="http://schemas.microsoft.com/office/drawing/2014/main" val="1660007761"/>
                    </a:ext>
                  </a:extLst>
                </a:gridCol>
                <a:gridCol w="3124198">
                  <a:extLst>
                    <a:ext uri="{9D8B030D-6E8A-4147-A177-3AD203B41FA5}">
                      <a16:colId xmlns:a16="http://schemas.microsoft.com/office/drawing/2014/main" val="2713632535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474620763"/>
                    </a:ext>
                  </a:extLst>
                </a:gridCol>
                <a:gridCol w="2447924">
                  <a:extLst>
                    <a:ext uri="{9D8B030D-6E8A-4147-A177-3AD203B41FA5}">
                      <a16:colId xmlns:a16="http://schemas.microsoft.com/office/drawing/2014/main" val="2887060617"/>
                    </a:ext>
                  </a:extLst>
                </a:gridCol>
              </a:tblGrid>
              <a:tr h="4377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LM7805</a:t>
                      </a:r>
                      <a:endParaRPr lang="en-US" sz="200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LM317</a:t>
                      </a:r>
                      <a:endParaRPr lang="en-US" sz="200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LM2576</a:t>
                      </a:r>
                      <a:endParaRPr lang="en-US" sz="2000" b="1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6974738"/>
                  </a:ext>
                </a:extLst>
              </a:tr>
              <a:tr h="463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u="none" strike="noStrike">
                          <a:effectLst/>
                        </a:rPr>
                        <a:t>Cost</a:t>
                      </a:r>
                      <a:endParaRPr lang="en-US" sz="2000" b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$0.62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$1.62</a:t>
                      </a:r>
                      <a:endParaRPr lang="en-US" sz="2000" b="0" u="none" strike="noStrike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$2.68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9390673"/>
                  </a:ext>
                </a:extLst>
              </a:tr>
              <a:tr h="8491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u="none" strike="noStrike">
                          <a:effectLst/>
                        </a:rPr>
                        <a:t>Manufacturer</a:t>
                      </a:r>
                      <a:endParaRPr lang="en-US" sz="2000" b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Texas Instruments</a:t>
                      </a:r>
                      <a:endParaRPr lang="en-US" sz="2000" b="0" u="none" strike="noStrike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Texas Instruments</a:t>
                      </a:r>
                      <a:endParaRPr lang="en-US" sz="2000" b="0" u="none" strike="noStrike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Texas Instruments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041424"/>
                  </a:ext>
                </a:extLst>
              </a:tr>
              <a:tr h="428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Max Current</a:t>
                      </a:r>
                      <a:endParaRPr lang="en-US" sz="2000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1.5 A</a:t>
                      </a:r>
                      <a:endParaRPr lang="en-US" sz="2000" b="0" u="none" strike="noStrike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1.5 A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3.0 A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1213772"/>
                  </a:ext>
                </a:extLst>
              </a:tr>
              <a:tr h="8491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u="none" strike="noStrike">
                          <a:effectLst/>
                        </a:rPr>
                        <a:t>Pros</a:t>
                      </a:r>
                      <a:endParaRPr lang="en-US" sz="2000" b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Cost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Current Regulation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Higher current</a:t>
                      </a:r>
                      <a:endParaRPr lang="en-US" sz="200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Efficiency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3070989"/>
                  </a:ext>
                </a:extLst>
              </a:tr>
              <a:tr h="8491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u="none" strike="noStrike">
                          <a:effectLst/>
                        </a:rPr>
                        <a:t>Cons</a:t>
                      </a:r>
                      <a:endParaRPr lang="en-US" sz="2000" b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Current restrictions</a:t>
                      </a:r>
                      <a:endParaRPr lang="en-US" sz="200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rtl="0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Efficiency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Current Restrictions</a:t>
                      </a:r>
                      <a:endParaRPr lang="en-US" sz="200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Efficiency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Price</a:t>
                      </a:r>
                      <a:endParaRPr lang="en-US" sz="200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Inductor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6038644"/>
                  </a:ext>
                </a:extLst>
              </a:tr>
              <a:tr h="428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u="none" strike="noStrike">
                          <a:effectLst/>
                        </a:rPr>
                        <a:t>Efficiency</a:t>
                      </a:r>
                      <a:endParaRPr lang="en-US" sz="2000" b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40%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44%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77%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1639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455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12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69000"/>
                </a:schemeClr>
              </a:gs>
            </a:gsLst>
            <a:lin ang="2520000" scaled="0"/>
          </a:gradFill>
          <a:ln>
            <a:noFill/>
          </a:ln>
          <a:effectLst/>
        </p:spPr>
      </p:sp>
      <p:pic>
        <p:nvPicPr>
          <p:cNvPr id="33" name="Picture 3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5" name="Picture 34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40" name="Rectangle 3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42" name="Rectangle 4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606" y="853524"/>
            <a:ext cx="6260963" cy="51509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Control Circuit</a:t>
            </a:r>
          </a:p>
        </p:txBody>
      </p:sp>
    </p:spTree>
    <p:extLst>
      <p:ext uri="{BB962C8B-B14F-4D97-AF65-F5344CB8AC3E}">
        <p14:creationId xmlns:p14="http://schemas.microsoft.com/office/powerpoint/2010/main" val="2852775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In this design, the ATmega328 MCU will be used.</a:t>
            </a:r>
          </a:p>
          <a:p>
            <a:pPr lvl="1"/>
            <a:r>
              <a:rPr lang="en-US"/>
              <a:t>1. PWM Generation </a:t>
            </a:r>
            <a:r>
              <a:rPr lang="mr-IN"/>
              <a:t>–</a:t>
            </a:r>
            <a:r>
              <a:rPr lang="en-US"/>
              <a:t> motor 	speed variation</a:t>
            </a:r>
          </a:p>
          <a:p>
            <a:pPr lvl="1"/>
            <a:r>
              <a:rPr lang="en-US"/>
              <a:t>2. Throttle Control </a:t>
            </a:r>
            <a:r>
              <a:rPr lang="mr-IN"/>
              <a:t>–</a:t>
            </a:r>
            <a:r>
              <a:rPr lang="en-US"/>
              <a:t> User speed 	control</a:t>
            </a:r>
          </a:p>
          <a:p>
            <a:pPr lvl="1"/>
            <a:r>
              <a:rPr lang="en-US"/>
              <a:t>3. LCD Information </a:t>
            </a:r>
            <a:r>
              <a:rPr lang="mr-IN"/>
              <a:t>–</a:t>
            </a:r>
            <a:r>
              <a:rPr lang="en-US"/>
              <a:t> display data 	to user for </a:t>
            </a:r>
            <a:r>
              <a:rPr lang="en-US" err="1"/>
              <a:t>convience</a:t>
            </a:r>
            <a:endParaRPr lang="en-US"/>
          </a:p>
          <a:p>
            <a:pPr lvl="1"/>
            <a:r>
              <a:rPr lang="en-US"/>
              <a:t>4. Speed Sensing </a:t>
            </a:r>
            <a:r>
              <a:rPr lang="mr-IN"/>
              <a:t>–</a:t>
            </a:r>
            <a:r>
              <a:rPr lang="en-US"/>
              <a:t> accurately 	calculate speed of bike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2086" b="12483"/>
          <a:stretch/>
        </p:blipFill>
        <p:spPr>
          <a:xfrm>
            <a:off x="6468022" y="2543175"/>
            <a:ext cx="3826160" cy="2886076"/>
          </a:xfrm>
        </p:spPr>
      </p:pic>
    </p:spTree>
    <p:extLst>
      <p:ext uri="{BB962C8B-B14F-4D97-AF65-F5344CB8AC3E}">
        <p14:creationId xmlns:p14="http://schemas.microsoft.com/office/powerpoint/2010/main" val="2282429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/>
              <a:t>Software </a:t>
            </a:r>
            <a:r>
              <a:rPr lang="en-US"/>
              <a:t>De</a:t>
            </a:r>
            <a:r>
              <a:rPr lang="x-none"/>
              <a:t>sign </a:t>
            </a:r>
            <a:r>
              <a:rPr lang="en-US"/>
              <a:t>D</a:t>
            </a:r>
            <a:r>
              <a:rPr lang="x-none"/>
              <a:t>iagram</a:t>
            </a:r>
            <a:br>
              <a:rPr lang="en-US"/>
            </a:br>
            <a:r>
              <a:rPr lang="en-US"/>
              <a:t>(PWM Generation)</a:t>
            </a:r>
            <a:endParaRPr lang="x-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00" y="2382306"/>
            <a:ext cx="9355594" cy="3816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523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/>
              <a:t>Software </a:t>
            </a:r>
            <a:r>
              <a:rPr lang="en-US"/>
              <a:t>D</a:t>
            </a:r>
            <a:r>
              <a:rPr lang="x-none"/>
              <a:t>esign </a:t>
            </a:r>
            <a:r>
              <a:rPr lang="en-US"/>
              <a:t>D</a:t>
            </a:r>
            <a:r>
              <a:rPr lang="x-none"/>
              <a:t>iagram</a:t>
            </a:r>
            <a:br>
              <a:rPr lang="en-US"/>
            </a:br>
            <a:r>
              <a:rPr lang="en-US"/>
              <a:t>(LCD &amp; Speed Sensor)</a:t>
            </a:r>
            <a:endParaRPr lang="x-non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80" y="2097088"/>
            <a:ext cx="4108063" cy="434941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239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MCU Comparison</a:t>
            </a:r>
            <a:endParaRPr lang="x-none">
              <a:solidFill>
                <a:srgbClr val="FFFFFF"/>
              </a:solidFill>
              <a:latin typeface="Tw Cen M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978560"/>
              </p:ext>
            </p:extLst>
          </p:nvPr>
        </p:nvGraphicFramePr>
        <p:xfrm>
          <a:off x="1111760" y="2394732"/>
          <a:ext cx="4711524" cy="3637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5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0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3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Feature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ATmega328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MSP430G2553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BCM2837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0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Operating Voltage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1.8 – 5.5V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1.8 – 3.6V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 – 6.0V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0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Temperature Range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-40</a:t>
                      </a:r>
                      <a:r>
                        <a:rPr lang="en-US" sz="1100">
                          <a:effectLst/>
                          <a:sym typeface="Symbol" charset="2"/>
                        </a:rPr>
                        <a:t></a:t>
                      </a:r>
                      <a:r>
                        <a:rPr lang="en-US" sz="1100">
                          <a:effectLst/>
                        </a:rPr>
                        <a:t>C to 85</a:t>
                      </a:r>
                      <a:r>
                        <a:rPr lang="en-US" sz="1100">
                          <a:effectLst/>
                          <a:sym typeface="Symbol" charset="2"/>
                        </a:rPr>
                        <a:t></a:t>
                      </a:r>
                      <a:r>
                        <a:rPr lang="en-US" sz="11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-40</a:t>
                      </a:r>
                      <a:r>
                        <a:rPr lang="en-US" sz="1100">
                          <a:effectLst/>
                          <a:sym typeface="Symbol" charset="2"/>
                        </a:rPr>
                        <a:t></a:t>
                      </a:r>
                      <a:r>
                        <a:rPr lang="en-US" sz="1100">
                          <a:effectLst/>
                        </a:rPr>
                        <a:t>C to 85</a:t>
                      </a:r>
                      <a:r>
                        <a:rPr lang="en-US" sz="1100">
                          <a:effectLst/>
                          <a:sym typeface="Symbol" charset="2"/>
                        </a:rPr>
                        <a:t></a:t>
                      </a:r>
                      <a:r>
                        <a:rPr lang="en-US" sz="11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-25</a:t>
                      </a:r>
                      <a:r>
                        <a:rPr lang="en-US" sz="1100">
                          <a:effectLst/>
                          <a:sym typeface="Symbol" charset="2"/>
                        </a:rPr>
                        <a:t></a:t>
                      </a:r>
                      <a:r>
                        <a:rPr lang="en-US" sz="1100">
                          <a:effectLst/>
                        </a:rPr>
                        <a:t>C to 80</a:t>
                      </a:r>
                      <a:r>
                        <a:rPr lang="en-US" sz="1100">
                          <a:effectLst/>
                          <a:sym typeface="Symbol" charset="2"/>
                        </a:rPr>
                        <a:t></a:t>
                      </a:r>
                      <a:r>
                        <a:rPr lang="en-US" sz="11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2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Max Clock Frequency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 MHz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 MHz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 GHz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8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Memory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 KB Flash, 1 KB EEPROM, 2 KB SRAM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 KB Flash, 0.5 SRAM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512 KB L2 Cache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6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Analog I/O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Input Only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Both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Both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6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Digital I/O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Both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Both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Both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6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GPIO Pin Count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6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Bit count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8-bit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16-bit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64-bit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6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 Power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2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Board Price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$16.06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$19.83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$35.99</a:t>
                      </a:r>
                      <a:endParaRPr lang="en-US" sz="11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2631" marR="62631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958" y="2394733"/>
            <a:ext cx="1884947" cy="1413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1" y="2394732"/>
            <a:ext cx="1884948" cy="1413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162" y="4369009"/>
            <a:ext cx="1963323" cy="1472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956704" y="3815011"/>
            <a:ext cx="165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Arduino Uno Rev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43126" y="3815011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MSP430 Launchpad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5147" y="5877893"/>
            <a:ext cx="1327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Raspberry Pi 3</a:t>
            </a:r>
          </a:p>
        </p:txBody>
      </p:sp>
    </p:spTree>
    <p:extLst>
      <p:ext uri="{BB962C8B-B14F-4D97-AF65-F5344CB8AC3E}">
        <p14:creationId xmlns:p14="http://schemas.microsoft.com/office/powerpoint/2010/main" val="324252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Trebuchet MS"/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2336800"/>
            <a:ext cx="9809563" cy="396077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solidFill>
                  <a:srgbClr val="FFFFFF"/>
                </a:solidFill>
                <a:latin typeface="Trebuchet MS"/>
              </a:rPr>
              <a:t>Alternative transportation leads people to the use of</a:t>
            </a:r>
          </a:p>
          <a:p>
            <a:pPr marL="0" indent="0">
              <a:buNone/>
            </a:pPr>
            <a:r>
              <a:rPr lang="en-US">
                <a:solidFill>
                  <a:srgbClr val="FFFFFF"/>
                </a:solidFill>
                <a:latin typeface="Trebuchet MS"/>
              </a:rPr>
              <a:t>   Electric bicycles</a:t>
            </a:r>
          </a:p>
          <a:p>
            <a:r>
              <a:rPr lang="en-US">
                <a:solidFill>
                  <a:srgbClr val="FFFFFF"/>
                </a:solidFill>
                <a:latin typeface="Trebuchet MS"/>
              </a:rPr>
              <a:t>60 million cyclists in the U.S. alone</a:t>
            </a:r>
          </a:p>
          <a:p>
            <a:r>
              <a:rPr lang="en-US">
                <a:solidFill>
                  <a:srgbClr val="FFFFFF"/>
                </a:solidFill>
                <a:latin typeface="Trebuchet MS"/>
              </a:rPr>
              <a:t>4% increase in bicycle usage each year</a:t>
            </a:r>
          </a:p>
          <a:p>
            <a:r>
              <a:rPr lang="en-US">
                <a:solidFill>
                  <a:srgbClr val="FFFFFF"/>
                </a:solidFill>
                <a:latin typeface="Trebuchet MS"/>
              </a:rPr>
              <a:t>More than 200,000 electric bicycles purchased every year</a:t>
            </a:r>
          </a:p>
          <a:p>
            <a:endParaRPr lang="en-US">
              <a:solidFill>
                <a:srgbClr val="FFFFFF"/>
              </a:solidFill>
              <a:latin typeface="Trebuchet MS"/>
            </a:endParaRPr>
          </a:p>
          <a:p>
            <a:pPr marL="0" indent="0">
              <a:buNone/>
            </a:pPr>
            <a:r>
              <a:rPr lang="en-US">
                <a:solidFill>
                  <a:srgbClr val="FFFFFF"/>
                </a:solidFill>
                <a:latin typeface="Trebuchet MS"/>
              </a:rPr>
              <a:t>Disadvantages:</a:t>
            </a:r>
          </a:p>
          <a:p>
            <a:r>
              <a:rPr lang="en-US">
                <a:solidFill>
                  <a:srgbClr val="FFFFFF"/>
                </a:solidFill>
                <a:latin typeface="Trebuchet MS"/>
              </a:rPr>
              <a:t>Cost: $1000+ </a:t>
            </a:r>
            <a:endParaRPr lang="en-US">
              <a:latin typeface="Trebuchet MS"/>
            </a:endParaRPr>
          </a:p>
          <a:p>
            <a:r>
              <a:rPr lang="en-US">
                <a:latin typeface="Trebuchet MS"/>
              </a:rPr>
              <a:t>Non-modular </a:t>
            </a:r>
          </a:p>
          <a:p>
            <a:r>
              <a:rPr lang="en-US">
                <a:latin typeface="Trebuchet MS"/>
              </a:rPr>
              <a:t>Bulky/inefficient</a:t>
            </a:r>
          </a:p>
          <a:p>
            <a:endParaRPr lang="en-US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65938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PWM Control</a:t>
            </a:r>
            <a:endParaRPr lang="x-none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0321" y="2815384"/>
            <a:ext cx="4276725" cy="264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Signal will be generated by the MCU#1</a:t>
            </a:r>
          </a:p>
          <a:p>
            <a:r>
              <a:rPr lang="en-US"/>
              <a:t>Will control the switching of the MOSFETs in the Motor circuit</a:t>
            </a:r>
          </a:p>
          <a:p>
            <a:r>
              <a:rPr lang="en-US"/>
              <a:t>Signal will vary in duty cycle to control the speed of the motor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77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PWM vs. Variable Resistance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Power Consumption</a:t>
            </a:r>
          </a:p>
          <a:p>
            <a:pPr lvl="1"/>
            <a:r>
              <a:rPr lang="en-US"/>
              <a:t>Transistors in PWM mode have very low impedance and therefore a low voltage drop and low power dissipation.</a:t>
            </a:r>
          </a:p>
          <a:p>
            <a:r>
              <a:rPr lang="en-US"/>
              <a:t>Control Behavior </a:t>
            </a:r>
          </a:p>
          <a:p>
            <a:pPr lvl="1"/>
            <a:r>
              <a:rPr lang="en-US"/>
              <a:t>With PWM, the motor will 'see' a very low power supply impedance thus resulting a much higher torque in the motor. With a series resistance, the motor will ‘see’ a weak power supply and most likely will stall.</a:t>
            </a:r>
          </a:p>
          <a:p>
            <a:r>
              <a:rPr lang="en-US"/>
              <a:t> Circuitry Cost</a:t>
            </a:r>
          </a:p>
          <a:p>
            <a:pPr lvl="1"/>
            <a:r>
              <a:rPr lang="en-US"/>
              <a:t>Transistor switching can be easily controlled by a microcontroller where a variable resistance will need more expensive circuitry to properly control.</a:t>
            </a:r>
          </a:p>
        </p:txBody>
      </p:sp>
    </p:spTree>
    <p:extLst>
      <p:ext uri="{BB962C8B-B14F-4D97-AF65-F5344CB8AC3E}">
        <p14:creationId xmlns:p14="http://schemas.microsoft.com/office/powerpoint/2010/main" val="132140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LCD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16x4 Serial LCD Module w/ Blue Backlight</a:t>
            </a:r>
          </a:p>
          <a:p>
            <a:r>
              <a:rPr lang="en-US"/>
              <a:t>Uses:</a:t>
            </a:r>
          </a:p>
          <a:p>
            <a:pPr lvl="1"/>
            <a:r>
              <a:rPr lang="en-US"/>
              <a:t>Speed Display</a:t>
            </a:r>
          </a:p>
          <a:p>
            <a:pPr lvl="1"/>
            <a:r>
              <a:rPr lang="en-US"/>
              <a:t>Battery Charge Level</a:t>
            </a:r>
          </a:p>
          <a:p>
            <a:pPr lvl="1"/>
            <a:r>
              <a:rPr lang="en-US"/>
              <a:t>Clock</a:t>
            </a:r>
          </a:p>
          <a:p>
            <a:pPr lvl="1"/>
            <a:r>
              <a:rPr lang="en-US"/>
              <a:t>Trouble shooting</a:t>
            </a:r>
          </a:p>
          <a:p>
            <a:pPr lvl="1"/>
            <a:r>
              <a:rPr lang="en-US"/>
              <a:t>Messages</a:t>
            </a:r>
          </a:p>
          <a:p>
            <a:pPr lvl="1"/>
            <a:r>
              <a:rPr lang="en-US"/>
              <a:t>Trip Tachometer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45212" y="2336800"/>
            <a:ext cx="3598863" cy="359886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668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Reed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Objective: send a HI voltage to MCU when magnet on wheel hovers over reed switch.</a:t>
            </a:r>
          </a:p>
          <a:p>
            <a:r>
              <a:rPr lang="en-US"/>
              <a:t>Magnet will be attached to the rear wheel on the spokes.</a:t>
            </a:r>
          </a:p>
          <a:p>
            <a:r>
              <a:rPr lang="en-US"/>
              <a:t>MCU will measure time in between cycles to convert to a speed.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94350" y="2626346"/>
            <a:ext cx="4700588" cy="3019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7421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Throttle</a:t>
            </a:r>
            <a:endParaRPr lang="x-non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/>
              <a:t>Potentiometer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FFFFFF"/>
              </a:solidFill>
              <a:latin typeface="Trebuchet MS"/>
            </a:endParaRPr>
          </a:p>
          <a:p>
            <a:pPr marL="0" indent="0" algn="ctr">
              <a:buNone/>
            </a:pPr>
            <a:endParaRPr lang="en-US">
              <a:solidFill>
                <a:srgbClr val="FFFFFF"/>
              </a:solidFill>
              <a:latin typeface="Trebuchet MS"/>
            </a:endParaRPr>
          </a:p>
          <a:p>
            <a:pPr marL="0" indent="0" algn="ctr">
              <a:buNone/>
            </a:pPr>
            <a:r>
              <a:rPr lang="en-US">
                <a:solidFill>
                  <a:srgbClr val="FFFFFF"/>
                </a:solidFill>
                <a:latin typeface="Trebuchet MS"/>
              </a:rPr>
              <a:t>Contact device</a:t>
            </a:r>
            <a:endParaRPr lang="en-US">
              <a:latin typeface="Trebuchet MS"/>
            </a:endParaRPr>
          </a:p>
          <a:p>
            <a:pPr marL="0" indent="0" algn="ctr">
              <a:buNone/>
            </a:pPr>
            <a:r>
              <a:rPr lang="en-US">
                <a:solidFill>
                  <a:srgbClr val="FFFFFF"/>
                </a:solidFill>
                <a:latin typeface="Trebuchet MS"/>
              </a:rPr>
              <a:t>Wear may cause issues</a:t>
            </a:r>
          </a:p>
          <a:p>
            <a:pPr marL="0" indent="0" algn="ctr">
              <a:buNone/>
            </a:pPr>
            <a:r>
              <a:rPr lang="en-US">
                <a:solidFill>
                  <a:srgbClr val="FFFFFF"/>
                </a:solidFill>
                <a:latin typeface="Trebuchet MS"/>
              </a:rPr>
              <a:t>Power loss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/>
              <a:t>Hall Sensor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Non-contact device</a:t>
            </a:r>
          </a:p>
          <a:p>
            <a:pPr marL="0" indent="0" algn="ctr">
              <a:buNone/>
            </a:pPr>
            <a:r>
              <a:rPr lang="en-US"/>
              <a:t>Very reliable</a:t>
            </a:r>
          </a:p>
          <a:p>
            <a:pPr marL="0" indent="0" algn="ctr">
              <a:buNone/>
            </a:pPr>
            <a:r>
              <a:rPr lang="en-US"/>
              <a:t>Low power loss</a:t>
            </a:r>
          </a:p>
        </p:txBody>
      </p:sp>
    </p:spTree>
    <p:extLst>
      <p:ext uri="{BB962C8B-B14F-4D97-AF65-F5344CB8AC3E}">
        <p14:creationId xmlns:p14="http://schemas.microsoft.com/office/powerpoint/2010/main" val="456242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12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69000"/>
                </a:schemeClr>
              </a:gs>
            </a:gsLst>
            <a:lin ang="2520000" scaled="0"/>
          </a:gradFill>
          <a:ln>
            <a:noFill/>
          </a:ln>
          <a:effectLst/>
        </p:spPr>
      </p:sp>
      <p:pic>
        <p:nvPicPr>
          <p:cNvPr id="33" name="Picture 3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5" name="Picture 34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40" name="Rectangle 3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42" name="Rectangle 4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606" y="1077891"/>
            <a:ext cx="6260963" cy="47022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Motor Circuit</a:t>
            </a:r>
          </a:p>
        </p:txBody>
      </p:sp>
    </p:spTree>
    <p:extLst>
      <p:ext uri="{BB962C8B-B14F-4D97-AF65-F5344CB8AC3E}">
        <p14:creationId xmlns:p14="http://schemas.microsoft.com/office/powerpoint/2010/main" val="1081331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 Circuit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Goal: toggle the motor voltage at different pulse widths to control speed</a:t>
            </a:r>
          </a:p>
          <a:p>
            <a:r>
              <a:rPr lang="en-US"/>
              <a:t>MOSFET driver (PWM controlled) switches the MOSFETs that are in series with the motor</a:t>
            </a:r>
          </a:p>
          <a:p>
            <a:r>
              <a:rPr lang="en-US"/>
              <a:t>Motor is powered by the primary battery</a:t>
            </a:r>
          </a:p>
        </p:txBody>
      </p:sp>
    </p:spTree>
    <p:extLst>
      <p:ext uri="{BB962C8B-B14F-4D97-AF65-F5344CB8AC3E}">
        <p14:creationId xmlns:p14="http://schemas.microsoft.com/office/powerpoint/2010/main" val="419454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0312" y="2336800"/>
            <a:ext cx="3598863" cy="3598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Single Phase Induction Motor</a:t>
            </a:r>
          </a:p>
          <a:p>
            <a:r>
              <a:rPr lang="en-US"/>
              <a:t>Max continuous power output rated for 350W @24V</a:t>
            </a:r>
          </a:p>
          <a:p>
            <a:r>
              <a:rPr lang="en-US"/>
              <a:t>Manufacturer: </a:t>
            </a:r>
            <a:r>
              <a:rPr lang="en-US" err="1"/>
              <a:t>Alvey</a:t>
            </a:r>
            <a:endParaRPr lang="en-US"/>
          </a:p>
          <a:p>
            <a:r>
              <a:rPr lang="en-US"/>
              <a:t>9 tooth 1/8” bike chain sprocket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0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 Battery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24V 10Ah Li-ion Bottle Battery</a:t>
            </a:r>
          </a:p>
          <a:p>
            <a:r>
              <a:rPr lang="en-US"/>
              <a:t>Rated 250W at continuous power consumption</a:t>
            </a:r>
          </a:p>
          <a:p>
            <a:r>
              <a:rPr lang="en-US"/>
              <a:t>Main power for motor drive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45212" y="2336800"/>
            <a:ext cx="3598863" cy="3598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526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Trebuchet MS"/>
              </a:rPr>
              <a:t>Schematics and PCBs</a:t>
            </a:r>
          </a:p>
        </p:txBody>
      </p:sp>
    </p:spTree>
    <p:extLst>
      <p:ext uri="{BB962C8B-B14F-4D97-AF65-F5344CB8AC3E}">
        <p14:creationId xmlns:p14="http://schemas.microsoft.com/office/powerpoint/2010/main" val="2195625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&amp;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/>
          </a:p>
          <a:p>
            <a:r>
              <a:rPr lang="en-US"/>
              <a:t>Modular electric powered motor system</a:t>
            </a:r>
          </a:p>
          <a:p>
            <a:r>
              <a:rPr lang="en-US"/>
              <a:t>Solar panel integrated power system</a:t>
            </a:r>
          </a:p>
          <a:p>
            <a:r>
              <a:rPr lang="en-US"/>
              <a:t>On board electronics</a:t>
            </a:r>
          </a:p>
          <a:p>
            <a:r>
              <a:rPr lang="en-US"/>
              <a:t>Relatively low cost</a:t>
            </a:r>
          </a:p>
          <a:p>
            <a:r>
              <a:rPr lang="en-US"/>
              <a:t>Power efficient</a:t>
            </a:r>
          </a:p>
          <a:p>
            <a:r>
              <a:rPr lang="en-US"/>
              <a:t>12 mph minimum achievable speed </a:t>
            </a:r>
          </a:p>
          <a:p>
            <a:r>
              <a:rPr lang="en-US"/>
              <a:t>Variable speed via throttle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73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04778" y="76200"/>
            <a:ext cx="3134526" cy="120032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600"/>
              <a:t>Motor Control</a:t>
            </a:r>
          </a:p>
        </p:txBody>
      </p:sp>
      <p:pic>
        <p:nvPicPr>
          <p:cNvPr id="5" name="Picture 4" descr="motor control mcu _schemat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28" y="847725"/>
            <a:ext cx="10199765" cy="5742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4574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04778" y="76200"/>
            <a:ext cx="3134526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600"/>
              <a:t>Motor Control</a:t>
            </a:r>
          </a:p>
        </p:txBody>
      </p:sp>
      <p:pic>
        <p:nvPicPr>
          <p:cNvPr id="7" name="Picture 6" descr="motordriverschematicupdat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24" y="885825"/>
            <a:ext cx="7752563" cy="5683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180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pdatedpcbmotordri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126" y="761473"/>
            <a:ext cx="6274960" cy="5625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4778" y="76200"/>
            <a:ext cx="3134526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600"/>
              <a:t>Motor Control</a:t>
            </a:r>
          </a:p>
        </p:txBody>
      </p:sp>
    </p:spTree>
    <p:extLst>
      <p:ext uri="{BB962C8B-B14F-4D97-AF65-F5344CB8AC3E}">
        <p14:creationId xmlns:p14="http://schemas.microsoft.com/office/powerpoint/2010/main" val="3385006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itching volt reg schemat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478" y="923925"/>
            <a:ext cx="8273498" cy="2455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473" y="3581400"/>
            <a:ext cx="3674098" cy="2969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553155" y="75565"/>
            <a:ext cx="6509687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600"/>
              <a:t>5V Voltage Regulator</a:t>
            </a:r>
          </a:p>
        </p:txBody>
      </p:sp>
    </p:spTree>
    <p:extLst>
      <p:ext uri="{BB962C8B-B14F-4D97-AF65-F5344CB8AC3E}">
        <p14:creationId xmlns:p14="http://schemas.microsoft.com/office/powerpoint/2010/main" val="1440540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1311" y="323850"/>
            <a:ext cx="7605701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600"/>
              <a:t>Solar Panel Charge Regulator</a:t>
            </a:r>
            <a:endParaRPr lang="en-US" sz="3600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62" y="1019175"/>
            <a:ext cx="9709369" cy="5531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36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regulatorupdatedpc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15" y="1152525"/>
            <a:ext cx="9455435" cy="5512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81311" y="323850"/>
            <a:ext cx="7605701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600"/>
              <a:t>Solar Panel Charge Regulator</a:t>
            </a:r>
            <a:endParaRPr lang="en-US" sz="360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28554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Administrative Content</a:t>
            </a:r>
          </a:p>
        </p:txBody>
      </p:sp>
    </p:spTree>
    <p:extLst>
      <p:ext uri="{BB962C8B-B14F-4D97-AF65-F5344CB8AC3E}">
        <p14:creationId xmlns:p14="http://schemas.microsoft.com/office/powerpoint/2010/main" val="1697461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Sponsor: 4F Structural Concrete &amp; Masonry</a:t>
            </a:r>
          </a:p>
          <a:p>
            <a:r>
              <a:rPr lang="en-US"/>
              <a:t>Budget: $1000</a:t>
            </a:r>
          </a:p>
          <a:p>
            <a:pPr lvl="1"/>
            <a:r>
              <a:rPr lang="en-US"/>
              <a:t>Product Value: &lt;= $500</a:t>
            </a:r>
          </a:p>
          <a:p>
            <a:r>
              <a:rPr lang="en-US"/>
              <a:t>Sponsor Requirements:</a:t>
            </a:r>
          </a:p>
          <a:p>
            <a:pPr lvl="1"/>
            <a:r>
              <a:rPr lang="en-US"/>
              <a:t>Must be blue in color</a:t>
            </a:r>
          </a:p>
          <a:p>
            <a:pPr lvl="1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294" y="3799904"/>
            <a:ext cx="6780644" cy="14150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11028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390462"/>
              </p:ext>
            </p:extLst>
          </p:nvPr>
        </p:nvGraphicFramePr>
        <p:xfrm>
          <a:off x="1444739" y="2257425"/>
          <a:ext cx="8849443" cy="38719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8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6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2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83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rgbClr val="FFFFFF"/>
                          </a:solidFill>
                          <a:effectLst/>
                        </a:rPr>
                        <a:t>Subsystem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rgbClr val="FFFFFF"/>
                          </a:solidFill>
                          <a:effectLst/>
                        </a:rPr>
                        <a:t>Part Description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rgbClr val="FFFFFF"/>
                          </a:solidFill>
                          <a:effectLst/>
                        </a:rPr>
                        <a:t>Quantity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rgbClr val="FFFFFF"/>
                          </a:solidFill>
                          <a:effectLst/>
                        </a:rPr>
                        <a:t>Price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8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Bike Chassis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26” Men’s Genesis V2100 Mountain Bike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</a:rPr>
                        <a:t>$106.00 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82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Control Circuit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ATmega328 MCU (Arduino UNO)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u="none" strike="noStrike">
                          <a:effectLst/>
                        </a:rPr>
                        <a:t>2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$32.12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 x 4 Character Blue Backlight LCD</a:t>
                      </a:r>
                      <a:endParaRPr lang="en-US" sz="1200" b="0" i="0" u="none" strike="noStrike">
                        <a:solidFill>
                          <a:srgbClr val="0E0E0E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$9.36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Throttle (Hall Effect)</a:t>
                      </a:r>
                      <a:endParaRPr lang="en-US" sz="1200" b="0" i="0" u="none" strike="noStrike">
                        <a:solidFill>
                          <a:srgbClr val="0E0E0E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$15.90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UPG UB1250 Lead Acid Battery (12V)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$14.98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Solar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Solar Panel (12V)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$0.00 (</a:t>
                      </a:r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</a:rPr>
                        <a:t>$139.00</a:t>
                      </a:r>
                      <a:r>
                        <a:rPr lang="en-US" sz="1200" u="none" strike="noStrike">
                          <a:effectLst/>
                        </a:rPr>
                        <a:t>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82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Motor Driver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err="1">
                          <a:effectLst/>
                        </a:rPr>
                        <a:t>Alvey</a:t>
                      </a:r>
                      <a:r>
                        <a:rPr lang="en-US" sz="1200" u="none" strike="noStrike">
                          <a:effectLst/>
                        </a:rPr>
                        <a:t> 24V-350W MY1016Z3 Electric Motor (Single Phase)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$94.99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Lithium Ion Battery (24V – 11Ah)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$200.00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42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PCB (Control Circuit / Solar Charge Regulator / Motor Driver)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 to 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$50.00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Miscellaneous (Resistors, chips, Capacitors, etc.)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200" u="none" strike="noStrike">
                          <a:effectLst/>
                        </a:rPr>
                        <a:t>-</a:t>
                      </a:r>
                      <a:endParaRPr lang="mr-I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$50.00 (Est.)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379">
                <a:tc>
                  <a:txBody>
                    <a:bodyPr/>
                    <a:lstStyle/>
                    <a:p>
                      <a:pPr algn="ctr" fontAlgn="ctr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Total: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$467.35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670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Project Responsibilities</a:t>
            </a:r>
          </a:p>
        </p:txBody>
      </p:sp>
      <p:graphicFrame>
        <p:nvGraphicFramePr>
          <p:cNvPr id="6" name="Table 3"/>
          <p:cNvGraphicFramePr/>
          <p:nvPr>
            <p:extLst>
              <p:ext uri="{D42A27DB-BD31-4B8C-83A1-F6EECF244321}">
                <p14:modId xmlns:p14="http://schemas.microsoft.com/office/powerpoint/2010/main" val="2052201234"/>
              </p:ext>
            </p:extLst>
          </p:nvPr>
        </p:nvGraphicFramePr>
        <p:xfrm>
          <a:off x="1184564" y="2311730"/>
          <a:ext cx="9918865" cy="4053444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1759309">
                  <a:extLst>
                    <a:ext uri="{9D8B030D-6E8A-4147-A177-3AD203B41FA5}">
                      <a16:colId xmlns:a16="http://schemas.microsoft.com/office/drawing/2014/main" val="3150638945"/>
                    </a:ext>
                  </a:extLst>
                </a:gridCol>
                <a:gridCol w="1789643">
                  <a:extLst>
                    <a:ext uri="{9D8B030D-6E8A-4147-A177-3AD203B41FA5}">
                      <a16:colId xmlns:a16="http://schemas.microsoft.com/office/drawing/2014/main" val="890732259"/>
                    </a:ext>
                  </a:extLst>
                </a:gridCol>
                <a:gridCol w="1759309">
                  <a:extLst>
                    <a:ext uri="{9D8B030D-6E8A-4147-A177-3AD203B41FA5}">
                      <a16:colId xmlns:a16="http://schemas.microsoft.com/office/drawing/2014/main" val="2727945356"/>
                    </a:ext>
                  </a:extLst>
                </a:gridCol>
                <a:gridCol w="2547965">
                  <a:extLst>
                    <a:ext uri="{9D8B030D-6E8A-4147-A177-3AD203B41FA5}">
                      <a16:colId xmlns:a16="http://schemas.microsoft.com/office/drawing/2014/main" val="2851560310"/>
                    </a:ext>
                  </a:extLst>
                </a:gridCol>
                <a:gridCol w="2062639">
                  <a:extLst>
                    <a:ext uri="{9D8B030D-6E8A-4147-A177-3AD203B41FA5}">
                      <a16:colId xmlns:a16="http://schemas.microsoft.com/office/drawing/2014/main" val="495321632"/>
                    </a:ext>
                  </a:extLst>
                </a:gridCol>
              </a:tblGrid>
              <a:tr h="1038080"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Name</a:t>
                      </a:r>
                      <a:endParaRPr lang="en-US" sz="2000" b="0" u="none" strike="noStrike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Software</a:t>
                      </a:r>
                      <a:endParaRPr lang="en-US" sz="2000" b="0" u="none" strike="noStrike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Solar</a:t>
                      </a:r>
                      <a:endParaRPr lang="en-US" sz="2000" b="0" u="none" strike="noStrike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Motor Control</a:t>
                      </a:r>
                      <a:endParaRPr lang="en-US" sz="2000" b="0" u="none" strike="noStrike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PCB design</a:t>
                      </a:r>
                      <a:endParaRPr lang="en-US" sz="2000" b="0" u="none" strike="noStrike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38412"/>
                  </a:ext>
                </a:extLst>
              </a:tr>
              <a:tr h="1038080"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Austin</a:t>
                      </a:r>
                      <a:endParaRPr lang="en-US" sz="200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X</a:t>
                      </a:r>
                      <a:endParaRPr lang="en-US" sz="200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250000"/>
                  </a:ext>
                </a:extLst>
              </a:tr>
              <a:tr h="988642"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Jared</a:t>
                      </a:r>
                      <a:endParaRPr lang="en-US" sz="200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X</a:t>
                      </a:r>
                      <a:endParaRPr lang="en-US" sz="200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X</a:t>
                      </a:r>
                      <a:endParaRPr lang="en-US" sz="200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8307684"/>
                  </a:ext>
                </a:extLst>
              </a:tr>
              <a:tr h="988642"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Robert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X</a:t>
                      </a:r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813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037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Products &amp; Research</a:t>
            </a:r>
          </a:p>
        </p:txBody>
      </p:sp>
      <p:pic>
        <p:nvPicPr>
          <p:cNvPr id="4" name="Picture 3" descr="research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03" y="2133600"/>
            <a:ext cx="4758586" cy="2638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research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02" y="2133600"/>
            <a:ext cx="5775981" cy="4320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07188" y="4897438"/>
            <a:ext cx="5348045" cy="19551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  <a:latin typeface="Trebuchet MS"/>
              </a:rPr>
              <a:t>Disadvantages:</a:t>
            </a:r>
          </a:p>
          <a:p>
            <a:r>
              <a:rPr lang="en-US">
                <a:solidFill>
                  <a:srgbClr val="FFFFFF"/>
                </a:solidFill>
                <a:latin typeface="Trebuchet MS"/>
              </a:rPr>
              <a:t>15+ hours to charge main battery</a:t>
            </a:r>
          </a:p>
          <a:p>
            <a:r>
              <a:rPr lang="en-US">
                <a:solidFill>
                  <a:srgbClr val="FFFFFF"/>
                </a:solidFill>
                <a:latin typeface="Trebuchet MS"/>
              </a:rPr>
              <a:t>Inefficient use of power to drive motor</a:t>
            </a:r>
          </a:p>
          <a:p>
            <a:endParaRPr lang="en-US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88062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61" y="647700"/>
            <a:ext cx="10091334" cy="5448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00121" y="5791200"/>
            <a:ext cx="952881" cy="27699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20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2201513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Issues and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alibri" charset="0"/>
                <a:ea typeface="Calibri" charset="0"/>
                <a:cs typeface="Calibri" charset="0"/>
              </a:rPr>
              <a:t>Weight requirements</a:t>
            </a:r>
          </a:p>
          <a:p>
            <a:r>
              <a:rPr lang="en-US">
                <a:latin typeface="Calibri" charset="0"/>
                <a:ea typeface="Calibri" charset="0"/>
                <a:cs typeface="Calibri" charset="0"/>
              </a:rPr>
              <a:t>Mounting the motor and solar panel</a:t>
            </a:r>
          </a:p>
          <a:p>
            <a:r>
              <a:rPr lang="en-US">
                <a:latin typeface="Calibri" charset="0"/>
                <a:ea typeface="Calibri" charset="0"/>
                <a:cs typeface="Calibri" charset="0"/>
              </a:rPr>
              <a:t>Charge regulator</a:t>
            </a:r>
          </a:p>
          <a:p>
            <a:r>
              <a:rPr lang="en-US">
                <a:latin typeface="Calibri" charset="0"/>
                <a:ea typeface="Calibri" charset="0"/>
                <a:cs typeface="Calibri" charset="0"/>
              </a:rPr>
              <a:t>Reducing start-up amperage draw from the motor</a:t>
            </a:r>
          </a:p>
          <a:p>
            <a:r>
              <a:rPr lang="en-US">
                <a:latin typeface="Calibri" charset="0"/>
                <a:ea typeface="Calibri" charset="0"/>
                <a:cs typeface="Calibri" charset="0"/>
              </a:rPr>
              <a:t>Blew out the acquired throttle</a:t>
            </a:r>
          </a:p>
          <a:p>
            <a:endParaRPr lang="en-US">
              <a:latin typeface="Trebuchet MS"/>
            </a:endParaRPr>
          </a:p>
          <a:p>
            <a:endParaRPr lang="en-US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16645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Going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2 MCU design to avoid parallel processing </a:t>
            </a:r>
          </a:p>
          <a:p>
            <a:r>
              <a:rPr lang="en-US"/>
              <a:t>Isolate the PWM and throttle from the speed sensor and LCD output</a:t>
            </a:r>
          </a:p>
          <a:p>
            <a:r>
              <a:rPr lang="en-US"/>
              <a:t>Integrating all subsystems onto one PCB</a:t>
            </a:r>
          </a:p>
          <a:p>
            <a:r>
              <a:rPr lang="en-US"/>
              <a:t>Isolate different voltages to avoid multilayer board cost</a:t>
            </a:r>
          </a:p>
        </p:txBody>
      </p:sp>
    </p:spTree>
    <p:extLst>
      <p:ext uri="{BB962C8B-B14F-4D97-AF65-F5344CB8AC3E}">
        <p14:creationId xmlns:p14="http://schemas.microsoft.com/office/powerpoint/2010/main" val="820230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2 MCU Diagram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868" y="2183713"/>
            <a:ext cx="5084766" cy="4385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23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6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Design Specifications</a:t>
            </a:r>
            <a:endParaRPr lang="en-US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>
              <a:solidFill>
                <a:srgbClr val="00B050"/>
              </a:solidFill>
            </a:endParaRPr>
          </a:p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852039405"/>
              </p:ext>
            </p:extLst>
          </p:nvPr>
        </p:nvGraphicFramePr>
        <p:xfrm>
          <a:off x="690645" y="2379880"/>
          <a:ext cx="10401299" cy="39437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952999">
                  <a:extLst>
                    <a:ext uri="{9D8B030D-6E8A-4147-A177-3AD203B41FA5}">
                      <a16:colId xmlns:a16="http://schemas.microsoft.com/office/drawing/2014/main" val="1037960534"/>
                    </a:ext>
                  </a:extLst>
                </a:gridCol>
                <a:gridCol w="5448300">
                  <a:extLst>
                    <a:ext uri="{9D8B030D-6E8A-4147-A177-3AD203B41FA5}">
                      <a16:colId xmlns:a16="http://schemas.microsoft.com/office/drawing/2014/main" val="1983314927"/>
                    </a:ext>
                  </a:extLst>
                </a:gridCol>
              </a:tblGrid>
              <a:tr h="1133922"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The solar charge regulator will have overcharge protection which limits the current when the battery is fully charged</a:t>
                      </a:r>
                      <a:endParaRPr lang="en-US" sz="2000" b="0" u="none" strike="noStrike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The output current of the solar panel shall be, at a minimum, one tenth of the battery capacity</a:t>
                      </a:r>
                      <a:endParaRPr lang="en-US" sz="2000" b="0" u="none" strike="noStrike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4545209"/>
                  </a:ext>
                </a:extLst>
              </a:tr>
              <a:tr h="1609724">
                <a:tc>
                  <a:txBody>
                    <a:bodyPr/>
                    <a:lstStyle/>
                    <a:p>
                      <a:pPr 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The program of the system must be able to compile and correctly output the speed of the bike in miles per hour (MPH) 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The output voltage of the 12 V to 5 V voltage regulator must stay constant with respect to the varying input voltage from the battery, within 2 mV. </a:t>
                      </a:r>
                      <a:endParaRPr lang="en-US" sz="2000" b="0" u="none" strike="noStrike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7078584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The motor shall be driven by use of pulse width modulation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>
                          <a:effectLst/>
                        </a:rPr>
                        <a:t>The bike must be able to be manually powered by peddling when the system is not in use </a:t>
                      </a:r>
                      <a:endParaRPr lang="en-US" sz="2000" b="0" u="none" strike="noStrike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1894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992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79522" y="591958"/>
            <a:ext cx="9905998" cy="1478570"/>
          </a:xfrm>
        </p:spPr>
        <p:txBody>
          <a:bodyPr/>
          <a:lstStyle/>
          <a:p>
            <a:pPr algn="ctr"/>
            <a:r>
              <a:rPr lang="x-none"/>
              <a:t>Hardware Design Diagram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2072826"/>
            <a:ext cx="6771076" cy="4691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524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31" t="16859" r="6452" b="32073"/>
          <a:stretch/>
        </p:blipFill>
        <p:spPr>
          <a:xfrm>
            <a:off x="2295326" y="914400"/>
            <a:ext cx="7132320" cy="521208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06116" y="740694"/>
            <a:ext cx="4135438" cy="1081087"/>
          </a:xfrm>
        </p:spPr>
        <p:txBody>
          <a:bodyPr>
            <a:normAutofit/>
          </a:bodyPr>
          <a:lstStyle/>
          <a:p>
            <a:r>
              <a:rPr lang="en-US"/>
              <a:t>Assembly</a:t>
            </a:r>
            <a:r>
              <a:rPr lang="en-US" sz="2400"/>
              <a:t> </a:t>
            </a:r>
            <a:r>
              <a:rPr lang="en-US"/>
              <a:t>Diagram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11172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12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69000"/>
                </a:schemeClr>
              </a:gs>
            </a:gsLst>
            <a:lin ang="2520000" scaled="0"/>
          </a:gradFill>
          <a:ln>
            <a:noFill/>
          </a:ln>
          <a:effectLst/>
        </p:spPr>
      </p:sp>
      <p:pic>
        <p:nvPicPr>
          <p:cNvPr id="33" name="Picture 3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5" name="Picture 34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40" name="Rectangle 3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42" name="Rectangle 4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606" y="853524"/>
            <a:ext cx="6260963" cy="51509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5400"/>
              <a:t>Solar Integrated Power System</a:t>
            </a:r>
          </a:p>
        </p:txBody>
      </p:sp>
    </p:spTree>
    <p:extLst>
      <p:ext uri="{BB962C8B-B14F-4D97-AF65-F5344CB8AC3E}">
        <p14:creationId xmlns:p14="http://schemas.microsoft.com/office/powerpoint/2010/main" val="43116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12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69000"/>
                </a:schemeClr>
              </a:gs>
            </a:gsLst>
            <a:lin ang="2520000" scaled="0"/>
          </a:gradFill>
          <a:ln>
            <a:noFill/>
          </a:ln>
          <a:effectLst/>
        </p:spPr>
      </p:sp>
      <p:pic>
        <p:nvPicPr>
          <p:cNvPr id="8" name="Picture 7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Placeholder 4" descr="20170205_142229.jpg"/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t="1304" r="-1" b="3607"/>
          <a:stretch/>
        </p:blipFill>
        <p:spPr>
          <a:xfrm>
            <a:off x="6111566" y="0"/>
            <a:ext cx="6077259" cy="68392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Solar Panel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5041628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12V 10W Solar panel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Model #: RB507 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Manufacturer: Gates That Open, LLC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Sponsor provided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20.7V output (Max measured) 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150mA output (Max measured)</a:t>
            </a:r>
          </a:p>
        </p:txBody>
      </p:sp>
    </p:spTree>
    <p:extLst>
      <p:ext uri="{BB962C8B-B14F-4D97-AF65-F5344CB8AC3E}">
        <p14:creationId xmlns:p14="http://schemas.microsoft.com/office/powerpoint/2010/main" val="497532125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1093</Words>
  <Application>Microsoft Office PowerPoint</Application>
  <PresentationFormat>Widescreen</PresentationFormat>
  <Paragraphs>344</Paragraphs>
  <Slides>44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Mangal</vt:lpstr>
      <vt:lpstr>Symbol</vt:lpstr>
      <vt:lpstr>Times New Roman</vt:lpstr>
      <vt:lpstr>Trebuchet MS</vt:lpstr>
      <vt:lpstr>Tw Cen MT</vt:lpstr>
      <vt:lpstr>Berlin</vt:lpstr>
      <vt:lpstr>Solar Bike</vt:lpstr>
      <vt:lpstr>Motivation</vt:lpstr>
      <vt:lpstr>Goals &amp; Objectives</vt:lpstr>
      <vt:lpstr>Existing Products &amp; Research</vt:lpstr>
      <vt:lpstr>Design Specifications</vt:lpstr>
      <vt:lpstr>Hardware Design Diagram</vt:lpstr>
      <vt:lpstr>Assembly Diagram</vt:lpstr>
      <vt:lpstr>Solar Integrated Power System</vt:lpstr>
      <vt:lpstr>Solar Panel</vt:lpstr>
      <vt:lpstr>Battery - Solar</vt:lpstr>
      <vt:lpstr>Charge Regulator</vt:lpstr>
      <vt:lpstr>Component Selection – Charge Regulator</vt:lpstr>
      <vt:lpstr>Voltage Regulator</vt:lpstr>
      <vt:lpstr>Component Selection – Voltage Regulator</vt:lpstr>
      <vt:lpstr>Control Circuit</vt:lpstr>
      <vt:lpstr>MCU</vt:lpstr>
      <vt:lpstr>Software Design Diagram (PWM Generation)</vt:lpstr>
      <vt:lpstr>Software Design Diagram (LCD &amp; Speed Sensor)</vt:lpstr>
      <vt:lpstr>MCU Comparison</vt:lpstr>
      <vt:lpstr>PWM Control</vt:lpstr>
      <vt:lpstr>PWM vs. Variable Resistance</vt:lpstr>
      <vt:lpstr>LCD</vt:lpstr>
      <vt:lpstr>Reed Sensor</vt:lpstr>
      <vt:lpstr>Throttle</vt:lpstr>
      <vt:lpstr>Motor Circuit</vt:lpstr>
      <vt:lpstr>Motor Circuit</vt:lpstr>
      <vt:lpstr>Motor</vt:lpstr>
      <vt:lpstr>Motor Battery</vt:lpstr>
      <vt:lpstr>Schematics and PCBs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Administrative Content</vt:lpstr>
      <vt:lpstr>Financing</vt:lpstr>
      <vt:lpstr>Budget</vt:lpstr>
      <vt:lpstr>Project Responsibilities</vt:lpstr>
      <vt:lpstr>PowerPoint Presentation</vt:lpstr>
      <vt:lpstr>Issues and Concerns</vt:lpstr>
      <vt:lpstr>Going Forward</vt:lpstr>
      <vt:lpstr>Possible 2 MCU Diagram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Bike</dc:title>
  <dc:creator>Robert Dumont</dc:creator>
  <cp:lastModifiedBy>Robert Dumont</cp:lastModifiedBy>
  <cp:revision>2</cp:revision>
  <dcterms:modified xsi:type="dcterms:W3CDTF">2017-02-10T13:25:41Z</dcterms:modified>
</cp:coreProperties>
</file>